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B040"/>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1" d="100"/>
          <a:sy n="61" d="100"/>
        </p:scale>
        <p:origin x="190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3D80D6-8876-498D-A2BD-3E530075998A}"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1836708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D80D6-8876-498D-A2BD-3E530075998A}"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198550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D80D6-8876-498D-A2BD-3E530075998A}"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308358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D80D6-8876-498D-A2BD-3E530075998A}"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1278966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3D80D6-8876-498D-A2BD-3E530075998A}" type="datetimeFigureOut">
              <a:rPr lang="en-US" smtClean="0"/>
              <a:t>6/7/2018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2091168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3D80D6-8876-498D-A2BD-3E530075998A}" type="datetimeFigureOut">
              <a:rPr lang="en-US" smtClean="0"/>
              <a:t>6/7/2018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2814730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3D80D6-8876-498D-A2BD-3E530075998A}" type="datetimeFigureOut">
              <a:rPr lang="en-US" smtClean="0"/>
              <a:t>6/7/2018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2339267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3D80D6-8876-498D-A2BD-3E530075998A}" type="datetimeFigureOut">
              <a:rPr lang="en-US" smtClean="0"/>
              <a:t>6/7/2018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2603948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D80D6-8876-498D-A2BD-3E530075998A}" type="datetimeFigureOut">
              <a:rPr lang="en-US" smtClean="0"/>
              <a:t>6/7/2018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198799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D3D80D6-8876-498D-A2BD-3E530075998A}" type="datetimeFigureOut">
              <a:rPr lang="en-US" smtClean="0"/>
              <a:t>6/7/2018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1235467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D3D80D6-8876-498D-A2BD-3E530075998A}" type="datetimeFigureOut">
              <a:rPr lang="en-US" smtClean="0"/>
              <a:t>6/7/2018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1F393-72FB-4B9D-91CA-5BD192DF4D5E}" type="slidenum">
              <a:rPr lang="en-US" smtClean="0"/>
              <a:t>‹#›</a:t>
            </a:fld>
            <a:endParaRPr lang="en-US"/>
          </a:p>
        </p:txBody>
      </p:sp>
    </p:spTree>
    <p:extLst>
      <p:ext uri="{BB962C8B-B14F-4D97-AF65-F5344CB8AC3E}">
        <p14:creationId xmlns:p14="http://schemas.microsoft.com/office/powerpoint/2010/main" val="144666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D3D80D6-8876-498D-A2BD-3E530075998A}" type="datetimeFigureOut">
              <a:rPr lang="en-US" smtClean="0"/>
              <a:t>6/7/2018</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5E1F393-72FB-4B9D-91CA-5BD192DF4D5E}" type="slidenum">
              <a:rPr lang="en-US" smtClean="0"/>
              <a:t>‹#›</a:t>
            </a:fld>
            <a:endParaRPr lang="en-US"/>
          </a:p>
        </p:txBody>
      </p:sp>
    </p:spTree>
    <p:extLst>
      <p:ext uri="{BB962C8B-B14F-4D97-AF65-F5344CB8AC3E}">
        <p14:creationId xmlns:p14="http://schemas.microsoft.com/office/powerpoint/2010/main" val="316983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712" y="32273"/>
            <a:ext cx="4600575" cy="120967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478" y="1097753"/>
            <a:ext cx="1904392" cy="2081820"/>
          </a:xfrm>
          <a:prstGeom prst="rect">
            <a:avLst/>
          </a:prstGeom>
        </p:spPr>
      </p:pic>
      <p:sp>
        <p:nvSpPr>
          <p:cNvPr id="16" name="Rectangle 15"/>
          <p:cNvSpPr/>
          <p:nvPr/>
        </p:nvSpPr>
        <p:spPr>
          <a:xfrm>
            <a:off x="234017" y="3568465"/>
            <a:ext cx="6400800" cy="1420042"/>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259791" y="1565235"/>
            <a:ext cx="2171735" cy="161433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0284" y="1199475"/>
            <a:ext cx="2177415" cy="36576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11236" y="1200692"/>
            <a:ext cx="2320290" cy="394335"/>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4017" y="5061779"/>
            <a:ext cx="6400800" cy="301701"/>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4017" y="8137306"/>
            <a:ext cx="6400800" cy="301701"/>
          </a:xfrm>
          <a:prstGeom prst="rect">
            <a:avLst/>
          </a:prstGeom>
        </p:spPr>
      </p:pic>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4017" y="3261912"/>
            <a:ext cx="6400800" cy="307615"/>
          </a:xfrm>
          <a:prstGeom prst="rect">
            <a:avLst/>
          </a:prstGeom>
        </p:spPr>
      </p:pic>
      <p:sp>
        <p:nvSpPr>
          <p:cNvPr id="12" name="TextBox 11"/>
          <p:cNvSpPr txBox="1"/>
          <p:nvPr/>
        </p:nvSpPr>
        <p:spPr>
          <a:xfrm>
            <a:off x="639369" y="2774728"/>
            <a:ext cx="1008609" cy="369332"/>
          </a:xfrm>
          <a:prstGeom prst="rect">
            <a:avLst/>
          </a:prstGeom>
          <a:noFill/>
        </p:spPr>
        <p:txBody>
          <a:bodyPr wrap="none" rtlCol="0">
            <a:spAutoFit/>
          </a:bodyPr>
          <a:lstStyle/>
          <a:p>
            <a:r>
              <a:rPr lang="en-US" dirty="0" smtClean="0">
                <a:solidFill>
                  <a:schemeClr val="bg1"/>
                </a:solidFill>
                <a:latin typeface="Segoe Pro Black" panose="020B0A02040504020203" pitchFamily="34" charset="0"/>
              </a:rPr>
              <a:t>HARRY</a:t>
            </a:r>
            <a:endParaRPr lang="en-US" dirty="0">
              <a:solidFill>
                <a:schemeClr val="bg1"/>
              </a:solidFill>
              <a:latin typeface="Segoe Pro Black" panose="020B0A02040504020203" pitchFamily="34" charset="0"/>
            </a:endParaRPr>
          </a:p>
        </p:txBody>
      </p:sp>
      <p:sp>
        <p:nvSpPr>
          <p:cNvPr id="13" name="TextBox 12"/>
          <p:cNvSpPr txBox="1"/>
          <p:nvPr/>
        </p:nvSpPr>
        <p:spPr>
          <a:xfrm>
            <a:off x="2480651" y="1226681"/>
            <a:ext cx="1581459" cy="338554"/>
          </a:xfrm>
          <a:prstGeom prst="rect">
            <a:avLst/>
          </a:prstGeom>
          <a:noFill/>
        </p:spPr>
        <p:txBody>
          <a:bodyPr wrap="none" rtlCol="0">
            <a:spAutoFit/>
          </a:bodyPr>
          <a:lstStyle/>
          <a:p>
            <a:r>
              <a:rPr lang="en-US" sz="1600" dirty="0" smtClean="0">
                <a:solidFill>
                  <a:schemeClr val="bg1"/>
                </a:solidFill>
                <a:latin typeface="Segoe Pro Black" panose="020B0A02040504020203" pitchFamily="34" charset="0"/>
              </a:rPr>
              <a:t>Who is Harry?</a:t>
            </a:r>
            <a:endParaRPr lang="en-US" sz="1600" dirty="0">
              <a:solidFill>
                <a:schemeClr val="bg1"/>
              </a:solidFill>
              <a:latin typeface="Segoe Pro Black" panose="020B0A02040504020203" pitchFamily="34" charset="0"/>
            </a:endParaRPr>
          </a:p>
        </p:txBody>
      </p:sp>
      <p:sp>
        <p:nvSpPr>
          <p:cNvPr id="15" name="Rectangle 14"/>
          <p:cNvSpPr/>
          <p:nvPr/>
        </p:nvSpPr>
        <p:spPr>
          <a:xfrm>
            <a:off x="4500284" y="1565235"/>
            <a:ext cx="2171735" cy="161433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34017" y="5361354"/>
            <a:ext cx="6400800" cy="2616642"/>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34017" y="8463848"/>
            <a:ext cx="6400800" cy="119698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321184" y="1673198"/>
            <a:ext cx="2048948" cy="1200329"/>
          </a:xfrm>
          <a:prstGeom prst="rect">
            <a:avLst/>
          </a:prstGeom>
        </p:spPr>
        <p:txBody>
          <a:bodyPr wrap="square">
            <a:spAutoFit/>
          </a:bodyPr>
          <a:lstStyle/>
          <a:p>
            <a:pPr algn="just"/>
            <a:r>
              <a:rPr lang="en-US" sz="1200" dirty="0" smtClean="0">
                <a:latin typeface="Segoe Pro SemiLight" panose="020B0402040204020203" pitchFamily="34" charset="0"/>
              </a:rPr>
              <a:t>Harry is the marketing &amp; communications manager for a wholesale company that supplies restaurants with kitchen equipment and utensils. </a:t>
            </a:r>
            <a:endParaRPr lang="en-US" sz="1200" dirty="0">
              <a:latin typeface="Segoe Pro SemiLight" panose="020B0402040204020203" pitchFamily="34" charset="0"/>
            </a:endParaRPr>
          </a:p>
        </p:txBody>
      </p:sp>
      <p:sp>
        <p:nvSpPr>
          <p:cNvPr id="20" name="Rectangle 19"/>
          <p:cNvSpPr/>
          <p:nvPr/>
        </p:nvSpPr>
        <p:spPr>
          <a:xfrm>
            <a:off x="4561677" y="1652460"/>
            <a:ext cx="2048948" cy="830997"/>
          </a:xfrm>
          <a:prstGeom prst="rect">
            <a:avLst/>
          </a:prstGeom>
        </p:spPr>
        <p:txBody>
          <a:bodyPr wrap="square">
            <a:spAutoFit/>
          </a:bodyPr>
          <a:lstStyle/>
          <a:p>
            <a:pPr algn="just"/>
            <a:r>
              <a:rPr lang="en-US" sz="1200" dirty="0" smtClean="0">
                <a:latin typeface="Segoe Pro SemiLight" panose="020B0402040204020203" pitchFamily="34" charset="0"/>
              </a:rPr>
              <a:t>Age: 38</a:t>
            </a:r>
          </a:p>
          <a:p>
            <a:pPr algn="just"/>
            <a:r>
              <a:rPr lang="en-US" sz="1200" dirty="0" smtClean="0">
                <a:latin typeface="Segoe Pro SemiLight" panose="020B0402040204020203" pitchFamily="34" charset="0"/>
              </a:rPr>
              <a:t>Location: London</a:t>
            </a:r>
          </a:p>
          <a:p>
            <a:pPr algn="just"/>
            <a:r>
              <a:rPr lang="en-US" sz="1200" dirty="0" smtClean="0">
                <a:latin typeface="Segoe Pro SemiLight" panose="020B0402040204020203" pitchFamily="34" charset="0"/>
              </a:rPr>
              <a:t>Education: Bachelors degree in marketing</a:t>
            </a:r>
          </a:p>
        </p:txBody>
      </p:sp>
      <p:sp>
        <p:nvSpPr>
          <p:cNvPr id="21" name="Rectangle 20"/>
          <p:cNvSpPr/>
          <p:nvPr/>
        </p:nvSpPr>
        <p:spPr>
          <a:xfrm>
            <a:off x="272235" y="3603511"/>
            <a:ext cx="6338389" cy="1384995"/>
          </a:xfrm>
          <a:prstGeom prst="rect">
            <a:avLst/>
          </a:prstGeom>
        </p:spPr>
        <p:txBody>
          <a:bodyPr wrap="square">
            <a:spAutoFit/>
          </a:bodyPr>
          <a:lstStyle/>
          <a:p>
            <a:pPr algn="just"/>
            <a:r>
              <a:rPr lang="en-US" sz="1200" dirty="0" smtClean="0">
                <a:latin typeface="Segoe Pro SemiLight" panose="020B0402040204020203" pitchFamily="34" charset="0"/>
              </a:rPr>
              <a:t>The last few years the company has been growing fast. Where the company was able to manage their customers from a simple spreadsheet in the early days, this method is not sufficient to keep track of their fast growing customer base. Harry’s team has been complaining for months now that they are not able to work properly with the current spreadsheet. Therefore, he has pitched the idea of purchasing a professional CRM to his boss, the CEO and owner. His boss thinks the old method is working fine but is open to review a benchmark of the top three of CRMs. </a:t>
            </a:r>
          </a:p>
        </p:txBody>
      </p:sp>
      <p:sp>
        <p:nvSpPr>
          <p:cNvPr id="24" name="Rectangle 23"/>
          <p:cNvSpPr/>
          <p:nvPr/>
        </p:nvSpPr>
        <p:spPr>
          <a:xfrm>
            <a:off x="264656" y="5485006"/>
            <a:ext cx="6338389" cy="2492990"/>
          </a:xfrm>
          <a:prstGeom prst="rect">
            <a:avLst/>
          </a:prstGeom>
        </p:spPr>
        <p:txBody>
          <a:bodyPr wrap="square">
            <a:spAutoFit/>
          </a:bodyPr>
          <a:lstStyle/>
          <a:p>
            <a:pPr algn="just"/>
            <a:r>
              <a:rPr lang="en-US" sz="1200" dirty="0" smtClean="0">
                <a:latin typeface="Segoe Pro SemiLight" panose="020B0402040204020203" pitchFamily="34" charset="0"/>
              </a:rPr>
              <a:t>The nature of their business involves a lot of transaction and communication with customers. Some customers even place orders on a daily basis with all kinds of special requests. The current way of working makes tracking the order status and client communication very hard. Harry has experience working with a professional CRM and since it is his team that will be working with it, he knows the requirements the system should meet. The most important ones are:</a:t>
            </a:r>
          </a:p>
          <a:p>
            <a:pPr algn="just"/>
            <a:endParaRPr lang="en-US" sz="1200" dirty="0" smtClean="0">
              <a:latin typeface="Segoe Pro SemiLight" panose="020B0402040204020203" pitchFamily="34" charset="0"/>
            </a:endParaRPr>
          </a:p>
          <a:p>
            <a:pPr marL="171450" indent="-171450" algn="just">
              <a:buFont typeface="Arial" panose="020B0604020202020204" pitchFamily="34" charset="0"/>
              <a:buChar char="•"/>
            </a:pPr>
            <a:r>
              <a:rPr lang="en-US" sz="1200" dirty="0" smtClean="0">
                <a:latin typeface="Segoe Pro SemiLight" panose="020B0402040204020203" pitchFamily="34" charset="0"/>
              </a:rPr>
              <a:t>    It has to be intuitive and easy to use</a:t>
            </a:r>
          </a:p>
          <a:p>
            <a:pPr marL="171450" indent="-171450" algn="just">
              <a:buFont typeface="Arial" panose="020B0604020202020204" pitchFamily="34" charset="0"/>
              <a:buChar char="•"/>
            </a:pPr>
            <a:r>
              <a:rPr lang="en-US" sz="1200" dirty="0" smtClean="0">
                <a:latin typeface="Segoe Pro SemiLight" panose="020B0402040204020203" pitchFamily="34" charset="0"/>
              </a:rPr>
              <a:t>    The CRM has to be scalable. As the company grows, the CRM has to be able to keep up.</a:t>
            </a:r>
          </a:p>
          <a:p>
            <a:pPr marL="171450" indent="-171450" algn="just">
              <a:buFont typeface="Arial" panose="020B0604020202020204" pitchFamily="34" charset="0"/>
              <a:buChar char="•"/>
            </a:pPr>
            <a:r>
              <a:rPr lang="en-US" sz="1200" dirty="0" smtClean="0">
                <a:latin typeface="Segoe Pro SemiLight" panose="020B0402040204020203" pitchFamily="34" charset="0"/>
              </a:rPr>
              <a:t>    Flexible licensing which can adapt to current needs</a:t>
            </a:r>
          </a:p>
          <a:p>
            <a:pPr marL="171450" indent="-171450" algn="just">
              <a:buFont typeface="Arial" panose="020B0604020202020204" pitchFamily="34" charset="0"/>
              <a:buChar char="•"/>
            </a:pPr>
            <a:r>
              <a:rPr lang="en-US" sz="1200" dirty="0" smtClean="0">
                <a:latin typeface="Segoe Pro SemiLight" panose="020B0402040204020203" pitchFamily="34" charset="0"/>
              </a:rPr>
              <a:t>    It has to integrate with their email software to send automated email messages</a:t>
            </a:r>
          </a:p>
          <a:p>
            <a:pPr marL="171450" indent="-171450" algn="just">
              <a:buFont typeface="Arial" panose="020B0604020202020204" pitchFamily="34" charset="0"/>
              <a:buChar char="•"/>
            </a:pPr>
            <a:r>
              <a:rPr lang="en-US" sz="1200" dirty="0" smtClean="0">
                <a:latin typeface="Segoe Pro SemiLight" panose="020B0402040204020203" pitchFamily="34" charset="0"/>
              </a:rPr>
              <a:t>    There have to be segmentation features keep track of different segments of their target</a:t>
            </a:r>
          </a:p>
          <a:p>
            <a:pPr algn="just"/>
            <a:r>
              <a:rPr lang="en-US" sz="1200" dirty="0" smtClean="0">
                <a:latin typeface="Segoe Pro SemiLight" panose="020B0402040204020203" pitchFamily="34" charset="0"/>
              </a:rPr>
              <a:t>          audience</a:t>
            </a:r>
          </a:p>
        </p:txBody>
      </p:sp>
      <p:sp>
        <p:nvSpPr>
          <p:cNvPr id="25" name="Rectangle 24"/>
          <p:cNvSpPr/>
          <p:nvPr/>
        </p:nvSpPr>
        <p:spPr>
          <a:xfrm>
            <a:off x="191478" y="8450609"/>
            <a:ext cx="6338389" cy="1200329"/>
          </a:xfrm>
          <a:prstGeom prst="rect">
            <a:avLst/>
          </a:prstGeom>
        </p:spPr>
        <p:txBody>
          <a:bodyPr wrap="square">
            <a:spAutoFit/>
          </a:bodyPr>
          <a:lstStyle/>
          <a:p>
            <a:pPr algn="just"/>
            <a:r>
              <a:rPr lang="en-US" sz="1200" dirty="0" smtClean="0">
                <a:latin typeface="Segoe Pro SemiLight" panose="020B0402040204020203" pitchFamily="34" charset="0"/>
              </a:rPr>
              <a:t>To find potential solution for his problem, Harry goes online to find suitable CRM systems. When he is looking for information he usually starts with a google search and browses around from there. If he comes across a CRM that he likes, he inquires more information. He would like to receive all the necessary information to complete his benchmark by email. Harry has a LinkedIn account which he regularly uses to stay on top of trends and has Facebook for personal use. </a:t>
            </a:r>
          </a:p>
        </p:txBody>
      </p:sp>
      <p:pic>
        <p:nvPicPr>
          <p:cNvPr id="11" name="Picture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79525" y="1238300"/>
            <a:ext cx="929734" cy="1580547"/>
          </a:xfrm>
          <a:prstGeom prst="rect">
            <a:avLst/>
          </a:prstGeom>
        </p:spPr>
      </p:pic>
    </p:spTree>
    <p:extLst>
      <p:ext uri="{BB962C8B-B14F-4D97-AF65-F5344CB8AC3E}">
        <p14:creationId xmlns:p14="http://schemas.microsoft.com/office/powerpoint/2010/main" val="424972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359" y="3115961"/>
            <a:ext cx="923685" cy="1570265"/>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5318" y="3115961"/>
            <a:ext cx="923686" cy="1570266"/>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3389" y="3115961"/>
            <a:ext cx="1146910" cy="1570266"/>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51460" y="3115961"/>
            <a:ext cx="1146910" cy="1570266"/>
          </a:xfrm>
          <a:prstGeom prst="rect">
            <a:avLst/>
          </a:prstGeom>
        </p:spPr>
      </p:pic>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82995" y="5274968"/>
            <a:ext cx="1108331" cy="1517446"/>
          </a:xfrm>
          <a:prstGeom prst="rect">
            <a:avLst/>
          </a:prstGeom>
        </p:spPr>
      </p:pic>
      <p:pic>
        <p:nvPicPr>
          <p:cNvPr id="18" name="Picture 1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25877" y="5285854"/>
            <a:ext cx="1321933" cy="1506560"/>
          </a:xfrm>
          <a:prstGeom prst="rect">
            <a:avLst/>
          </a:prstGeom>
        </p:spPr>
      </p:pic>
      <p:pic>
        <p:nvPicPr>
          <p:cNvPr id="19" name="Pictur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2110" y="5285854"/>
            <a:ext cx="1085609" cy="1506560"/>
          </a:xfrm>
          <a:prstGeom prst="rect">
            <a:avLst/>
          </a:prstGeom>
        </p:spPr>
      </p:pic>
      <p:pic>
        <p:nvPicPr>
          <p:cNvPr id="20" name="Picture 1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3887" y="5285855"/>
            <a:ext cx="1085609" cy="1506559"/>
          </a:xfrm>
          <a:prstGeom prst="rect">
            <a:avLst/>
          </a:prstGeom>
        </p:spPr>
      </p:pic>
      <p:pic>
        <p:nvPicPr>
          <p:cNvPr id="3" name="Picture 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28712" y="172661"/>
            <a:ext cx="4600575" cy="1390650"/>
          </a:xfrm>
          <a:prstGeom prst="rect">
            <a:avLst/>
          </a:prstGeom>
        </p:spPr>
      </p:pic>
      <p:pic>
        <p:nvPicPr>
          <p:cNvPr id="22" name="Picture 2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86032" y="1304036"/>
            <a:ext cx="5685934" cy="638869"/>
          </a:xfrm>
          <a:prstGeom prst="rect">
            <a:avLst/>
          </a:prstGeom>
        </p:spPr>
      </p:pic>
    </p:spTree>
    <p:extLst>
      <p:ext uri="{BB962C8B-B14F-4D97-AF65-F5344CB8AC3E}">
        <p14:creationId xmlns:p14="http://schemas.microsoft.com/office/powerpoint/2010/main" val="14953996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TotalTime>
  <Words>391</Words>
  <Application>Microsoft Office PowerPoint</Application>
  <PresentationFormat>A4 Paper (210x297 mm)</PresentationFormat>
  <Paragraphs>16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Segoe Pro Black</vt:lpstr>
      <vt:lpstr>Segoe Pro SemiLight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Marketing</dc:creator>
  <cp:lastModifiedBy>Sander Oostewechel</cp:lastModifiedBy>
  <cp:revision>11</cp:revision>
  <dcterms:created xsi:type="dcterms:W3CDTF">2018-06-06T07:20:15Z</dcterms:created>
  <dcterms:modified xsi:type="dcterms:W3CDTF">2018-06-07T03:58:38Z</dcterms:modified>
</cp:coreProperties>
</file>